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4" r:id="rId21"/>
  </p:sldIdLst>
  <p:sldSz cx="9144000" cy="51482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6" roundtripDataSignature="AMtx7mhUYAvpXjAGEzoAkw1m+Y1OxaUW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ly Steinman" initials="" lastIdx="1" clrIdx="0"/>
  <p:cmAuthor id="1" name="Triebenbacher, Marina" initials="TM" lastIdx="8" clrIdx="1"/>
  <p:cmAuthor id="2" name="Litian Yang" initials="LY" lastIdx="9" clrIdx="2"/>
  <p:cmAuthor id="3" name="Angel Rodriguez" initials="AR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4"/>
  </p:normalViewPr>
  <p:slideViewPr>
    <p:cSldViewPr snapToGrid="0">
      <p:cViewPr varScale="1">
        <p:scale>
          <a:sx n="138" d="100"/>
          <a:sy n="138" d="100"/>
        </p:scale>
        <p:origin x="640" y="184"/>
      </p:cViewPr>
      <p:guideLst>
        <p:guide orient="horz" pos="162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2T10:05:09.826" idx="1">
    <p:pos x="10" y="10"/>
    <p:text>updated to be alphabetical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llingstone.com/wp-content/uploads/2019/07/lion-king-review.jpg?resize=900,600&amp;w=44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umbor.forbes.com/thumbor/1280x868/https:/blogs-images.forbes.com/maddieberg/files/2017/08/toystory.jp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ephoria.com/top-15-valuable-facebook-statistic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16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Disney’s The Lion</a:t>
            </a:r>
            <a:r>
              <a:rPr lang="en-US" baseline="0" dirty="0"/>
              <a:t> King © 2019 </a:t>
            </a:r>
            <a:r>
              <a:rPr lang="en-US" dirty="0">
                <a:hlinkClick r:id="rId3"/>
              </a:rPr>
              <a:t>https://www.rollingstone.com/wp-content/uploads/2019/07/lion-king-review.jpg?resize=900,600&amp;w=440</a:t>
            </a:r>
            <a:endParaRPr lang="en-US" baseline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Pixar’s Toy</a:t>
            </a:r>
            <a:r>
              <a:rPr lang="en-US" baseline="0" dirty="0"/>
              <a:t> Story 4 ©2019 </a:t>
            </a:r>
            <a:r>
              <a:rPr lang="en-US" dirty="0">
                <a:hlinkClick r:id="rId4"/>
              </a:rPr>
              <a:t>https://thumbor.forbes.com/thumbor/1280x868/https%3A%2F%2Fblogs-images.forbes.com%2Fmaddieberg%2Ffiles%2F2017%2F08%2Ftoystory.jpg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hlinkClick r:id="rId3"/>
              </a:rPr>
              <a:t>https://zephoria.com/top-15-valuable-facebook-statistics/</a:t>
            </a:r>
            <a:endParaRPr dirty="0"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1143000" y="2704030"/>
            <a:ext cx="6858000" cy="124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2938737" y="-939601"/>
            <a:ext cx="3266526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 rot="5400000">
            <a:off x="5348055" y="1469717"/>
            <a:ext cx="436291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 rot="5400000">
            <a:off x="1347555" y="-444808"/>
            <a:ext cx="436291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623888" y="1283491"/>
            <a:ext cx="7886700" cy="214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623888" y="3445285"/>
            <a:ext cx="78867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1"/>
          </p:nvPr>
        </p:nvSpPr>
        <p:spPr>
          <a:xfrm>
            <a:off x="628650" y="1370486"/>
            <a:ext cx="38862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4629150" y="1370486"/>
            <a:ext cx="38862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>
            <a:spLocks noGrp="1"/>
          </p:cNvSpPr>
          <p:nvPr>
            <p:ph type="title"/>
          </p:nvPr>
        </p:nvSpPr>
        <p:spPr>
          <a:xfrm>
            <a:off x="629841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1"/>
          </p:nvPr>
        </p:nvSpPr>
        <p:spPr>
          <a:xfrm>
            <a:off x="629842" y="1262040"/>
            <a:ext cx="3868340" cy="61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2"/>
          </p:nvPr>
        </p:nvSpPr>
        <p:spPr>
          <a:xfrm>
            <a:off x="629842" y="1880546"/>
            <a:ext cx="386834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3"/>
          </p:nvPr>
        </p:nvSpPr>
        <p:spPr>
          <a:xfrm>
            <a:off x="4629150" y="1262040"/>
            <a:ext cx="3887391" cy="61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4"/>
          </p:nvPr>
        </p:nvSpPr>
        <p:spPr>
          <a:xfrm>
            <a:off x="4629150" y="1880546"/>
            <a:ext cx="3887391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3887391" y="741255"/>
            <a:ext cx="4629150" cy="36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o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629841" y="1544479"/>
            <a:ext cx="2949178" cy="286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>
            <a:spLocks noGrp="1"/>
          </p:cNvSpPr>
          <p:nvPr>
            <p:ph type="pic" idx="2"/>
          </p:nvPr>
        </p:nvSpPr>
        <p:spPr>
          <a:xfrm>
            <a:off x="3887391" y="741255"/>
            <a:ext cx="4629150" cy="36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>
            <a:off x="629841" y="1544479"/>
            <a:ext cx="2949178" cy="286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0"/>
          <p:cNvSpPr txBox="1"/>
          <p:nvPr/>
        </p:nvSpPr>
        <p:spPr>
          <a:xfrm>
            <a:off x="8128000" y="4771677"/>
            <a:ext cx="78740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fld id="{00000000-1234-1234-1234-123412341234}" type="slidenum">
              <a:rPr lang="en-US" sz="135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0"/>
          <p:cNvSpPr txBox="1"/>
          <p:nvPr/>
        </p:nvSpPr>
        <p:spPr>
          <a:xfrm>
            <a:off x="3969086" y="4978986"/>
            <a:ext cx="115873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Andries</a:t>
            </a:r>
            <a:r>
              <a:rPr lang="en-US" sz="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Dam © 2019 09/05/19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research/area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2773" y="2356000"/>
            <a:ext cx="4411226" cy="247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72" y="2354040"/>
            <a:ext cx="4411226" cy="24704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685980" y="342488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CSCI 0150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85980" y="1246914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(also known as CS15)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85980" y="1789691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Gateway to Computer Science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059278" y="4963597"/>
            <a:ext cx="190591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Monsters University, Pixar 2016 ©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9" descr="http://upload.wikimedia.org/wikipedia/commons/1/1b/Google%27s_Lexus_RX_450h_Self-Driving_Ca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1562" y="2063931"/>
            <a:ext cx="2382438" cy="168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>
            <a:spLocks noGrp="1"/>
          </p:cNvSpPr>
          <p:nvPr>
            <p:ph type="body" idx="1"/>
          </p:nvPr>
        </p:nvSpPr>
        <p:spPr>
          <a:xfrm>
            <a:off x="75855" y="841329"/>
            <a:ext cx="8138466" cy="425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●"/>
            </a:pPr>
            <a:r>
              <a:rPr lang="en-US" sz="1850" dirty="0"/>
              <a:t>Dangers of yielding too much control to algorithms, some too complex to be understood by most people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instability in the stock market due to trading algorithms</a:t>
            </a:r>
            <a:endParaRPr sz="1665"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autonomous vehicles (autopilot on planes, driverless cars…)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nuclear power plants and other infrastructure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“bias” in algorithms (mortgage lending, job placement…)</a:t>
            </a:r>
            <a:endParaRPr dirty="0"/>
          </a:p>
          <a:p>
            <a:pPr marL="457200" lvl="0" indent="-4191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●"/>
            </a:pPr>
            <a:r>
              <a:rPr lang="en-US" sz="1850" dirty="0"/>
              <a:t>Cyberfraud, Cybercrime, Cyberwarfare</a:t>
            </a:r>
            <a:endParaRPr sz="1850"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Facebook-Cambridge </a:t>
            </a:r>
            <a:r>
              <a:rPr lang="en-US" sz="1665" dirty="0" err="1"/>
              <a:t>Analytica</a:t>
            </a:r>
            <a:r>
              <a:rPr lang="en-US" sz="1665" dirty="0"/>
              <a:t> data scandal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hacking of our democratic machinery (DNC, voting data…)</a:t>
            </a:r>
            <a:endParaRPr sz="1665"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we keep experiencing huge data breaches (Equifax…)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offense has the advantage over defense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schools in Russia, China, North Korea (at least) teach hacking… we’re well beyond amateur</a:t>
            </a:r>
            <a:r>
              <a:rPr lang="en-US" sz="1850" dirty="0"/>
              <a:t> </a:t>
            </a:r>
            <a:r>
              <a:rPr lang="en-US" sz="1665" dirty="0"/>
              <a:t>hacking </a:t>
            </a:r>
            <a:endParaRPr dirty="0"/>
          </a:p>
          <a:p>
            <a:pPr marL="914400" lvl="1" indent="-355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○"/>
            </a:pPr>
            <a:r>
              <a:rPr lang="en-US" sz="1665" dirty="0"/>
              <a:t>will the next war be fought by drones, and how can they be controlled?                                           </a:t>
            </a:r>
            <a:endParaRPr dirty="0"/>
          </a:p>
          <a:p>
            <a:pPr marL="457200" lvl="0" indent="-4191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●"/>
            </a:pPr>
            <a:r>
              <a:rPr lang="en-US" sz="1850" dirty="0"/>
              <a:t>Brown is strong in cybersecurity technology and policy</a:t>
            </a:r>
            <a:endParaRPr dirty="0"/>
          </a:p>
          <a:p>
            <a:pPr marL="914400" lvl="1" indent="-238125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dirty="0"/>
          </a:p>
        </p:txBody>
      </p:sp>
      <p:sp>
        <p:nvSpPr>
          <p:cNvPr id="164" name="Google Shape;164;p9"/>
          <p:cNvSpPr txBox="1"/>
          <p:nvPr/>
        </p:nvSpPr>
        <p:spPr>
          <a:xfrm>
            <a:off x="0" y="0"/>
            <a:ext cx="91440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Opportunities/Threats of the Digital Age (2/4)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3685666" y="166836"/>
            <a:ext cx="2103539" cy="211042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5788663" y="135306"/>
            <a:ext cx="2217839" cy="2141954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3087430" y="2277260"/>
            <a:ext cx="2333856" cy="2273350"/>
          </a:xfrm>
          <a:prstGeom prst="ellipse">
            <a:avLst/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6466320" y="1759934"/>
            <a:ext cx="2115926" cy="2087146"/>
          </a:xfrm>
          <a:prstGeom prst="ellipse">
            <a:avLst/>
          </a:prstGeom>
          <a:noFill/>
          <a:ln w="38100" cap="flat" cmpd="sng">
            <a:solidFill>
              <a:srgbClr val="4455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4487308" y="1382933"/>
            <a:ext cx="2602710" cy="2464147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4748270" y="3029640"/>
            <a:ext cx="2072894" cy="2065068"/>
          </a:xfrm>
          <a:prstGeom prst="ellipse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570824" cy="227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 and Security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1" descr="https://www.artefactgroup.com/wp-content/uploads/2011/02/Tom-Cruise-minority-Repo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1708" y="2349436"/>
            <a:ext cx="3277521" cy="20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 txBox="1">
            <a:spLocks noGrp="1"/>
          </p:cNvSpPr>
          <p:nvPr>
            <p:ph type="body" idx="4294967295"/>
          </p:nvPr>
        </p:nvSpPr>
        <p:spPr>
          <a:xfrm>
            <a:off x="130629" y="844392"/>
            <a:ext cx="8388531" cy="37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Big Data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“data mining,” “machine learning,” “deep learning”, “reinforcement learning”…</a:t>
            </a:r>
            <a:endParaRPr dirty="0">
              <a:latin typeface="+mj-lt"/>
              <a:ea typeface="Calibri"/>
              <a:cs typeface="Calibri"/>
              <a:sym typeface="Calibri"/>
            </a:endParaRPr>
          </a:p>
          <a:p>
            <a:pPr marL="12573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statistics-based algorithms for detecting patterns, anomalies, etc.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search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real-time language translation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face recognition</a:t>
            </a:r>
            <a:endParaRPr dirty="0">
              <a:latin typeface="+mj-lt"/>
              <a:ea typeface="Calibri"/>
              <a:cs typeface="Calibri"/>
              <a:sym typeface="Calibri"/>
            </a:endParaRPr>
          </a:p>
          <a:p>
            <a:pPr marL="12573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can identify faces in crowd photos</a:t>
            </a:r>
            <a:endParaRPr dirty="0">
              <a:latin typeface="+mj-lt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gesture recognition for user interfaces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credit card fraud detection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crime and terrorism anticipation</a:t>
            </a:r>
            <a:endParaRPr dirty="0">
              <a:latin typeface="+mj-l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but what about privacy in the age of the “surveillance state”?!?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183" name="Google Shape;183;p11"/>
          <p:cNvSpPr/>
          <p:nvPr/>
        </p:nvSpPr>
        <p:spPr>
          <a:xfrm>
            <a:off x="4764468" y="4437029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Spielberg’s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“Minority Report” (2002) with Tom Cruise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Opportunities/Threats of the Digital Age (3/4)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767" y="3357385"/>
            <a:ext cx="2407731" cy="1443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>
            <a:spLocks noGrp="1"/>
          </p:cNvSpPr>
          <p:nvPr>
            <p:ph type="body" idx="4294967295"/>
          </p:nvPr>
        </p:nvSpPr>
        <p:spPr>
          <a:xfrm>
            <a:off x="215758" y="714941"/>
            <a:ext cx="8848232" cy="408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●"/>
            </a:pPr>
            <a:r>
              <a:rPr lang="en-US" sz="2040" dirty="0"/>
              <a:t>Big data &amp; personal privacy</a:t>
            </a:r>
            <a:endParaRPr dirty="0"/>
          </a:p>
          <a:p>
            <a:pPr marL="91440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/>
              <a:t>information now more accessible than ever</a:t>
            </a:r>
            <a:endParaRPr dirty="0"/>
          </a:p>
          <a:p>
            <a:pPr marL="91440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/>
              <a:t>threat to privacy represented by increasing storage of personally identifiable information – is there any real “anonymous data”?!?</a:t>
            </a:r>
            <a:endParaRPr sz="1700" dirty="0"/>
          </a:p>
          <a:p>
            <a:pPr marL="91440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/>
              <a:t>Google search results and posting information influencing voter decision-making</a:t>
            </a:r>
            <a:endParaRPr dirty="0"/>
          </a:p>
          <a:p>
            <a:pPr marL="1257300" lvl="2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5"/>
              <a:buFont typeface="Arial"/>
              <a:buChar char="•"/>
            </a:pPr>
            <a:r>
              <a:rPr lang="en-US" sz="1275" dirty="0"/>
              <a:t>do hosting companies have the right/duty to ban offensive websites (e.g., Alex Jones, Louis Farrakhan)</a:t>
            </a:r>
            <a:endParaRPr sz="1275" dirty="0"/>
          </a:p>
          <a:p>
            <a:pPr marL="91440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/>
              <a:t>NSA/Snowden Controversy; what about Google, Facebook, Microsoft and their data collection and use of that data – digital stuff is permanent, and you have no control over how it is used (Sun’s Scott McNealy – “privacy is dead, get over it!”)</a:t>
            </a:r>
            <a:endParaRPr sz="1700" dirty="0"/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●"/>
            </a:pPr>
            <a:r>
              <a:rPr lang="en-US" sz="2040" b="1" dirty="0">
                <a:solidFill>
                  <a:srgbClr val="000000"/>
                </a:solidFill>
              </a:rPr>
              <a:t>Need an educated government, citizenry</a:t>
            </a: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●"/>
            </a:pPr>
            <a:r>
              <a:rPr lang="en-US" sz="2040" dirty="0">
                <a:solidFill>
                  <a:srgbClr val="000000"/>
                </a:solidFill>
              </a:rPr>
              <a:t>“Responsible CS” and Ethics TAs (ETAs)</a:t>
            </a:r>
          </a:p>
          <a:p>
            <a:pPr lvl="1" indent="-381000">
              <a:lnSpc>
                <a:spcPct val="105000"/>
              </a:lnSpc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1600" dirty="0">
                <a:solidFill>
                  <a:srgbClr val="000000"/>
                </a:solidFill>
              </a:rPr>
              <a:t>our ETAs are: Kendrick Tan, Rebecca </a:t>
            </a:r>
            <a:r>
              <a:rPr lang="en-US" sz="1600" dirty="0" err="1">
                <a:solidFill>
                  <a:srgbClr val="000000"/>
                </a:solidFill>
              </a:rPr>
              <a:t>Zuo</a:t>
            </a:r>
            <a:endParaRPr lang="en-US" sz="16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●"/>
            </a:pP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Opportunities/Threats of the Digital Age (4/4)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/>
        </p:nvSpPr>
        <p:spPr>
          <a:xfrm>
            <a:off x="277495" y="-27076"/>
            <a:ext cx="8589009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CS: So Much More Than Programming!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457200" y="830084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 are our only universal machine, through the magic of software…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1700" marR="0" lvl="1" indent="-342900" algn="l" rtl="0">
              <a:lnSpc>
                <a:spcPct val="114999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can program it, a computer can execute it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12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is a means to an end, much like mathematics is… but they are both also fascinating topics in their own right!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12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push to learn how to “code,” but there is no “royal road” to programming or CS – it requires serious, sustained effort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639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Arial"/>
              <a:buNone/>
            </a:pPr>
            <a:endParaRPr sz="1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/>
        </p:nvSpPr>
        <p:spPr>
          <a:xfrm>
            <a:off x="457200" y="120101"/>
            <a:ext cx="8686800" cy="11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 at Brown Works on Hard Questions (1/3)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457200" y="1248341"/>
            <a:ext cx="8229240" cy="11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ts val="3360"/>
              <a:buFont typeface="Arial" panose="020B0604020202020204" pitchFamily="34" charset="0"/>
              <a:buChar char="•"/>
            </a:pPr>
            <a:r>
              <a:rPr lang="en-US" sz="2400" dirty="0"/>
              <a:t>How can robots understand language to answer questions and hold conversations?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60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5484298" y="4543915"/>
            <a:ext cx="1766160" cy="31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0418" y="2240481"/>
            <a:ext cx="1513921" cy="227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/>
          <p:nvPr/>
        </p:nvSpPr>
        <p:spPr>
          <a:xfrm>
            <a:off x="5484298" y="4511361"/>
            <a:ext cx="1766160" cy="31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Stefanie Tellex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066" y="2376581"/>
            <a:ext cx="3628754" cy="20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/>
        </p:nvSpPr>
        <p:spPr>
          <a:xfrm>
            <a:off x="524598" y="1358186"/>
            <a:ext cx="8229240" cy="16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use encryption to promote privacy?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analyze the efficiency of algorithms we use in encryption?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155" y="2748256"/>
            <a:ext cx="254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 txBox="1"/>
          <p:nvPr/>
        </p:nvSpPr>
        <p:spPr>
          <a:xfrm>
            <a:off x="5382651" y="4717381"/>
            <a:ext cx="249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Seny Kamara (CS16)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9875" y="2748250"/>
            <a:ext cx="2781950" cy="20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5;p14">
            <a:extLst>
              <a:ext uri="{FF2B5EF4-FFF2-40B4-BE49-F238E27FC236}">
                <a16:creationId xmlns:a16="http://schemas.microsoft.com/office/drawing/2014/main" id="{024CF099-CFEE-F949-915F-9C2B7C097766}"/>
              </a:ext>
            </a:extLst>
          </p:cNvPr>
          <p:cNvSpPr txBox="1"/>
          <p:nvPr/>
        </p:nvSpPr>
        <p:spPr>
          <a:xfrm>
            <a:off x="457200" y="120101"/>
            <a:ext cx="8686800" cy="11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 at Brown Works on Hard Questions (2/3)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can AI understand the intricacies of human language the way humans do?</a:t>
            </a:r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1637" y="1991567"/>
            <a:ext cx="1963526" cy="24291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6"/>
          <p:cNvSpPr txBox="1"/>
          <p:nvPr/>
        </p:nvSpPr>
        <p:spPr>
          <a:xfrm>
            <a:off x="5708278" y="4521966"/>
            <a:ext cx="24929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Ellie Pavlick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2198612"/>
            <a:ext cx="4622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5;p14">
            <a:extLst>
              <a:ext uri="{FF2B5EF4-FFF2-40B4-BE49-F238E27FC236}">
                <a16:creationId xmlns:a16="http://schemas.microsoft.com/office/drawing/2014/main" id="{CCCFEF29-94C2-BD4C-845D-340B2B70190F}"/>
              </a:ext>
            </a:extLst>
          </p:cNvPr>
          <p:cNvSpPr txBox="1"/>
          <p:nvPr/>
        </p:nvSpPr>
        <p:spPr>
          <a:xfrm>
            <a:off x="457200" y="120101"/>
            <a:ext cx="8686800" cy="11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 at Brown Works on Hard Questions (3/3)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628650" y="19792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Other Areas of Research at Brown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1"/>
          </p:nvPr>
        </p:nvSpPr>
        <p:spPr>
          <a:xfrm>
            <a:off x="628650" y="786285"/>
            <a:ext cx="7886700" cy="416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50"/>
            </a:pPr>
            <a:r>
              <a:rPr lang="en-US" sz="1850" dirty="0">
                <a:solidFill>
                  <a:srgbClr val="FF0000"/>
                </a:solidFill>
              </a:rPr>
              <a:t>Algorithms and Theory </a:t>
            </a:r>
            <a:r>
              <a:rPr lang="en-US" sz="1850" dirty="0"/>
              <a:t>(Pedro </a:t>
            </a:r>
            <a:r>
              <a:rPr lang="en-US" sz="1850" dirty="0" err="1"/>
              <a:t>Felzenszwalb</a:t>
            </a:r>
            <a:r>
              <a:rPr lang="en-US" sz="1850" dirty="0"/>
              <a:t>, </a:t>
            </a:r>
            <a:r>
              <a:rPr lang="en-US" sz="1850" dirty="0" err="1"/>
              <a:t>Sorin</a:t>
            </a:r>
            <a:r>
              <a:rPr lang="en-US" sz="1850" dirty="0"/>
              <a:t> </a:t>
            </a:r>
            <a:r>
              <a:rPr lang="en-US" sz="1850" dirty="0" err="1"/>
              <a:t>Istrail</a:t>
            </a:r>
            <a:r>
              <a:rPr lang="en-US" sz="1850" dirty="0"/>
              <a:t>, Philip Klein, John Savage, Roberto </a:t>
            </a:r>
            <a:r>
              <a:rPr lang="en-US" sz="1850" dirty="0" err="1"/>
              <a:t>Tamassia</a:t>
            </a:r>
            <a:r>
              <a:rPr lang="en-US" sz="1850" dirty="0"/>
              <a:t>, Eli </a:t>
            </a:r>
            <a:r>
              <a:rPr lang="en-US" sz="1850" dirty="0" err="1"/>
              <a:t>Upfal</a:t>
            </a:r>
            <a:r>
              <a:rPr lang="en-US" sz="1850" dirty="0"/>
              <a:t>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50"/>
            </a:pPr>
            <a:r>
              <a:rPr lang="en-US" sz="1850" dirty="0">
                <a:solidFill>
                  <a:srgbClr val="FF0000"/>
                </a:solidFill>
              </a:rPr>
              <a:t>Artificial Intelligence </a:t>
            </a:r>
            <a:r>
              <a:rPr lang="en-US" sz="1850" dirty="0"/>
              <a:t>(Stephen Bach, Eugene </a:t>
            </a:r>
            <a:r>
              <a:rPr lang="en-US" sz="1850" dirty="0" err="1"/>
              <a:t>Charniak</a:t>
            </a:r>
            <a:r>
              <a:rPr lang="en-US" sz="1850" dirty="0"/>
              <a:t>, Pedro </a:t>
            </a:r>
            <a:r>
              <a:rPr lang="en-US" sz="1850" dirty="0" err="1"/>
              <a:t>Felzenszwalb</a:t>
            </a:r>
            <a:r>
              <a:rPr lang="en-US" sz="1850" dirty="0"/>
              <a:t>, Amy Greenwald, George </a:t>
            </a:r>
            <a:r>
              <a:rPr lang="en-US" sz="1850" dirty="0" err="1"/>
              <a:t>Konidaris</a:t>
            </a:r>
            <a:r>
              <a:rPr lang="en-US" sz="1850" dirty="0"/>
              <a:t>, Michael Littman, Ellie </a:t>
            </a:r>
            <a:r>
              <a:rPr lang="en-US" sz="1850" dirty="0" err="1"/>
              <a:t>Pavlick</a:t>
            </a:r>
            <a:r>
              <a:rPr lang="en-US" sz="1850" dirty="0"/>
              <a:t>, Stefanie </a:t>
            </a:r>
            <a:r>
              <a:rPr lang="en-US" sz="1850" dirty="0" err="1"/>
              <a:t>Tellex</a:t>
            </a:r>
            <a:r>
              <a:rPr lang="en-US" sz="1850" dirty="0"/>
              <a:t>)</a:t>
            </a:r>
            <a:endParaRPr lang="en-US" sz="2000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50"/>
            </a:pPr>
            <a:r>
              <a:rPr lang="en-US" sz="1850" dirty="0">
                <a:solidFill>
                  <a:srgbClr val="FF0000"/>
                </a:solidFill>
              </a:rPr>
              <a:t>Comp Bio </a:t>
            </a:r>
            <a:r>
              <a:rPr lang="en-US" sz="1850" dirty="0"/>
              <a:t>(</a:t>
            </a:r>
            <a:r>
              <a:rPr lang="en-US" sz="1850" dirty="0" err="1"/>
              <a:t>Sorin</a:t>
            </a:r>
            <a:r>
              <a:rPr lang="en-US" sz="1850" dirty="0"/>
              <a:t> </a:t>
            </a:r>
            <a:r>
              <a:rPr lang="en-US" sz="1850" dirty="0" err="1"/>
              <a:t>Istrail</a:t>
            </a:r>
            <a:r>
              <a:rPr lang="en-US" sz="1850" dirty="0"/>
              <a:t>, </a:t>
            </a:r>
            <a:r>
              <a:rPr lang="en-US" sz="1850" dirty="0" err="1"/>
              <a:t>Sohini</a:t>
            </a:r>
            <a:r>
              <a:rPr lang="en-US" sz="1850" dirty="0"/>
              <a:t> Ramachandran, Eli </a:t>
            </a:r>
            <a:r>
              <a:rPr lang="en-US" sz="1850" dirty="0" err="1"/>
              <a:t>Upfal</a:t>
            </a:r>
            <a:r>
              <a:rPr lang="en-US" sz="1850" dirty="0"/>
              <a:t>)</a:t>
            </a:r>
            <a:endParaRPr lang="en-US" sz="2000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50"/>
            </a:pPr>
            <a:r>
              <a:rPr lang="en-US" sz="1850" dirty="0">
                <a:solidFill>
                  <a:srgbClr val="FF0000"/>
                </a:solidFill>
              </a:rPr>
              <a:t>Data Science </a:t>
            </a:r>
            <a:r>
              <a:rPr lang="en-US" sz="1850" dirty="0"/>
              <a:t>(</a:t>
            </a:r>
            <a:r>
              <a:rPr lang="en-US" sz="1850" dirty="0" err="1"/>
              <a:t>Ugur</a:t>
            </a:r>
            <a:r>
              <a:rPr lang="en-US" sz="1850" dirty="0"/>
              <a:t> </a:t>
            </a:r>
            <a:r>
              <a:rPr lang="en-US" sz="1850" dirty="0" err="1"/>
              <a:t>Cetintemel</a:t>
            </a:r>
            <a:r>
              <a:rPr lang="en-US" sz="1850" dirty="0"/>
              <a:t>, David Laidlaw, Stan </a:t>
            </a:r>
            <a:r>
              <a:rPr lang="en-US" sz="1850" dirty="0" err="1"/>
              <a:t>Zdonik</a:t>
            </a:r>
            <a:r>
              <a:rPr lang="en-US" sz="1850" dirty="0"/>
              <a:t>)</a:t>
            </a:r>
            <a:endParaRPr lang="en-US" sz="2000" dirty="0"/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50"/>
            </a:pPr>
            <a:r>
              <a:rPr lang="en-US" sz="1850" dirty="0">
                <a:solidFill>
                  <a:srgbClr val="FF0000"/>
                </a:solidFill>
              </a:rPr>
              <a:t>Machine Learning </a:t>
            </a:r>
            <a:r>
              <a:rPr lang="en-US" sz="1850" dirty="0"/>
              <a:t>(Stephen Bach, Eugene </a:t>
            </a:r>
            <a:r>
              <a:rPr lang="en-US" sz="1850" dirty="0" err="1"/>
              <a:t>Charniak</a:t>
            </a:r>
            <a:r>
              <a:rPr lang="en-US" sz="1850" dirty="0"/>
              <a:t>, Michael Littman, Daniel Ritchie, James </a:t>
            </a:r>
            <a:r>
              <a:rPr lang="en-US" sz="1850" dirty="0" err="1"/>
              <a:t>Tompkin</a:t>
            </a:r>
            <a:r>
              <a:rPr lang="en-US" sz="1850" dirty="0"/>
              <a:t>, Eli </a:t>
            </a:r>
            <a:r>
              <a:rPr lang="en-US" sz="1850" dirty="0" err="1"/>
              <a:t>Upfal</a:t>
            </a:r>
            <a:r>
              <a:rPr lang="en-US" sz="1850" dirty="0"/>
              <a:t>)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50"/>
              <a:buChar char="•"/>
            </a:pPr>
            <a:r>
              <a:rPr lang="en-US" sz="1850" dirty="0">
                <a:solidFill>
                  <a:srgbClr val="FF0000"/>
                </a:solidFill>
              </a:rPr>
              <a:t>Security</a:t>
            </a:r>
            <a:r>
              <a:rPr lang="en-US" sz="1850" dirty="0"/>
              <a:t> (</a:t>
            </a:r>
            <a:r>
              <a:rPr lang="en-US" sz="1850" dirty="0" err="1"/>
              <a:t>Seny</a:t>
            </a:r>
            <a:r>
              <a:rPr lang="en-US" sz="1850" dirty="0"/>
              <a:t> Kamara, Vasileios </a:t>
            </a:r>
            <a:r>
              <a:rPr lang="en-US" sz="1850" dirty="0" err="1"/>
              <a:t>Kemerlis</a:t>
            </a:r>
            <a:r>
              <a:rPr lang="en-US" sz="1850" dirty="0"/>
              <a:t>, Shriram </a:t>
            </a:r>
            <a:r>
              <a:rPr lang="en-US" sz="1850" dirty="0" err="1"/>
              <a:t>Krishnamurthi</a:t>
            </a:r>
            <a:r>
              <a:rPr lang="en-US" sz="1850" dirty="0"/>
              <a:t>, Anna </a:t>
            </a:r>
            <a:r>
              <a:rPr lang="en-US" sz="1850" dirty="0" err="1"/>
              <a:t>Lysyanskaya</a:t>
            </a:r>
            <a:r>
              <a:rPr lang="en-US" sz="1850" dirty="0"/>
              <a:t>, Steve Reiss, John Savage, Roberto </a:t>
            </a:r>
            <a:r>
              <a:rPr lang="en-US" sz="1850" dirty="0" err="1"/>
              <a:t>Tamassia</a:t>
            </a:r>
            <a:r>
              <a:rPr lang="en-US" sz="1850" dirty="0"/>
              <a:t>)</a:t>
            </a:r>
            <a:endParaRPr lang="en-US" sz="462" dirty="0"/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50"/>
              <a:buChar char="•"/>
            </a:pPr>
            <a:r>
              <a:rPr lang="en-US" sz="1850" dirty="0">
                <a:solidFill>
                  <a:srgbClr val="FF0000"/>
                </a:solidFill>
              </a:rPr>
              <a:t>Visual Computing </a:t>
            </a:r>
            <a:r>
              <a:rPr lang="en-US" sz="1850" dirty="0"/>
              <a:t>(Andy van Dam, Jeff Huang, David Laidlaw, Barbara Meier, Daniel Ritchie, James </a:t>
            </a:r>
            <a:r>
              <a:rPr lang="en-US" sz="1850" dirty="0" err="1"/>
              <a:t>Tompkin</a:t>
            </a:r>
            <a:r>
              <a:rPr lang="en-US" sz="1850" dirty="0"/>
              <a:t>)</a:t>
            </a:r>
            <a:endParaRPr dirty="0"/>
          </a:p>
          <a:p>
            <a:pPr marL="171450" lvl="0" indent="-1714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 dirty="0"/>
              <a:t>And more…</a:t>
            </a:r>
            <a:r>
              <a:rPr lang="en-US" sz="1480" u="sng" dirty="0">
                <a:solidFill>
                  <a:schemeClr val="hlink"/>
                </a:solidFill>
                <a:hlinkClick r:id="rId3"/>
              </a:rPr>
              <a:t>http://cs.brown.edu/research/areas.html</a:t>
            </a:r>
            <a:endParaRPr sz="2220" dirty="0"/>
          </a:p>
          <a:p>
            <a:pPr marL="171450" lvl="0" indent="-30479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/>
          </a:p>
          <a:p>
            <a:pPr marL="171450" lvl="0" indent="-30479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CS: So Much More Than Programming! (2/2)</a:t>
            </a:r>
            <a:endParaRPr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2971800" y="1278731"/>
            <a:ext cx="3429000" cy="3570690"/>
            <a:chOff x="2971800" y="1276350"/>
            <a:chExt cx="3429000" cy="3570690"/>
          </a:xfrm>
        </p:grpSpPr>
        <p:sp>
          <p:nvSpPr>
            <p:cNvPr id="2" name="Oval 1"/>
            <p:cNvSpPr/>
            <p:nvPr/>
          </p:nvSpPr>
          <p:spPr>
            <a:xfrm>
              <a:off x="2971800" y="1276350"/>
              <a:ext cx="3429000" cy="3429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stomShape 3"/>
            <p:cNvSpPr/>
            <p:nvPr/>
          </p:nvSpPr>
          <p:spPr>
            <a:xfrm>
              <a:off x="4189680" y="3989880"/>
              <a:ext cx="999720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"/>
                  <a:ea typeface="Arial"/>
                </a:rPr>
                <a:t>CS</a:t>
              </a:r>
              <a:endParaRPr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95280" y="2447861"/>
            <a:ext cx="1388160" cy="1018440"/>
            <a:chOff x="3995280" y="2445480"/>
            <a:chExt cx="1388160" cy="1018440"/>
          </a:xfrm>
        </p:grpSpPr>
        <p:sp>
          <p:nvSpPr>
            <p:cNvPr id="143" name="CustomShape 4"/>
            <p:cNvSpPr/>
            <p:nvPr/>
          </p:nvSpPr>
          <p:spPr>
            <a:xfrm>
              <a:off x="3995280" y="244548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programming</a:t>
              </a:r>
              <a:endParaRPr dirty="0"/>
            </a:p>
          </p:txBody>
        </p:sp>
        <p:sp>
          <p:nvSpPr>
            <p:cNvPr id="144" name="CustomShape 5"/>
            <p:cNvSpPr/>
            <p:nvPr/>
          </p:nvSpPr>
          <p:spPr>
            <a:xfrm>
              <a:off x="3995280" y="300528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modeling</a:t>
              </a:r>
              <a:endParaRPr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8843" y="1261453"/>
            <a:ext cx="3429000" cy="3600360"/>
            <a:chOff x="5257440" y="1276350"/>
            <a:chExt cx="3429000" cy="3600360"/>
          </a:xfrm>
        </p:grpSpPr>
        <p:sp>
          <p:nvSpPr>
            <p:cNvPr id="11" name="Oval 10"/>
            <p:cNvSpPr/>
            <p:nvPr/>
          </p:nvSpPr>
          <p:spPr>
            <a:xfrm>
              <a:off x="5257440" y="1276350"/>
              <a:ext cx="3429000" cy="3429000"/>
            </a:xfrm>
            <a:prstGeom prst="ellipse">
              <a:avLst/>
            </a:prstGeom>
            <a:solidFill>
              <a:srgbClr val="4F81BD">
                <a:alpha val="5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stomShape 3"/>
            <p:cNvSpPr/>
            <p:nvPr/>
          </p:nvSpPr>
          <p:spPr>
            <a:xfrm>
              <a:off x="6428456" y="4019550"/>
              <a:ext cx="1144320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rial"/>
                  <a:ea typeface="Arial"/>
                </a:rPr>
                <a:t>Math</a:t>
              </a:r>
              <a:endParaRPr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01420" y="2355623"/>
            <a:ext cx="1388160" cy="1239210"/>
            <a:chOff x="5151120" y="2323140"/>
            <a:chExt cx="1388160" cy="1239210"/>
          </a:xfrm>
        </p:grpSpPr>
        <p:sp>
          <p:nvSpPr>
            <p:cNvPr id="16" name="CustomShape 4"/>
            <p:cNvSpPr/>
            <p:nvPr/>
          </p:nvSpPr>
          <p:spPr>
            <a:xfrm>
              <a:off x="5151120" y="232314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theory</a:t>
              </a:r>
              <a:endParaRPr dirty="0"/>
            </a:p>
          </p:txBody>
        </p:sp>
        <p:sp>
          <p:nvSpPr>
            <p:cNvPr id="17" name="CustomShape 4"/>
            <p:cNvSpPr/>
            <p:nvPr/>
          </p:nvSpPr>
          <p:spPr>
            <a:xfrm>
              <a:off x="5151120" y="310371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AI</a:t>
              </a:r>
              <a:endParaRPr dirty="0"/>
            </a:p>
          </p:txBody>
        </p:sp>
        <p:sp>
          <p:nvSpPr>
            <p:cNvPr id="18" name="CustomShape 4"/>
            <p:cNvSpPr/>
            <p:nvPr/>
          </p:nvSpPr>
          <p:spPr>
            <a:xfrm>
              <a:off x="5151120" y="272415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algorithms</a:t>
              </a:r>
              <a:endParaRPr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859" y="1291722"/>
            <a:ext cx="3429000" cy="3573180"/>
            <a:chOff x="6172200" y="1303530"/>
            <a:chExt cx="3429000" cy="3573180"/>
          </a:xfrm>
        </p:grpSpPr>
        <p:sp>
          <p:nvSpPr>
            <p:cNvPr id="22" name="Oval 21"/>
            <p:cNvSpPr/>
            <p:nvPr/>
          </p:nvSpPr>
          <p:spPr>
            <a:xfrm>
              <a:off x="6172200" y="1303530"/>
              <a:ext cx="3429000" cy="3429000"/>
            </a:xfrm>
            <a:prstGeom prst="ellipse">
              <a:avLst/>
            </a:prstGeom>
            <a:solidFill>
              <a:srgbClr val="00B050">
                <a:alpha val="5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stomShape 3"/>
            <p:cNvSpPr/>
            <p:nvPr/>
          </p:nvSpPr>
          <p:spPr>
            <a:xfrm>
              <a:off x="6886016" y="4019550"/>
              <a:ext cx="2029384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/>
                  <a:ea typeface="Arial"/>
                </a:rPr>
                <a:t>Engineering</a:t>
              </a:r>
              <a:endParaRPr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7436" y="2092039"/>
            <a:ext cx="1861921" cy="1981201"/>
            <a:chOff x="6917639" y="2261089"/>
            <a:chExt cx="1861921" cy="2187769"/>
          </a:xfrm>
        </p:grpSpPr>
        <p:sp>
          <p:nvSpPr>
            <p:cNvPr id="26" name="CustomShape 4"/>
            <p:cNvSpPr/>
            <p:nvPr/>
          </p:nvSpPr>
          <p:spPr>
            <a:xfrm>
              <a:off x="6917639" y="2261089"/>
              <a:ext cx="1845360" cy="39323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systems</a:t>
              </a:r>
              <a:endParaRPr sz="1300" dirty="0"/>
            </a:p>
          </p:txBody>
        </p:sp>
        <p:sp>
          <p:nvSpPr>
            <p:cNvPr id="27" name="CustomShape 4"/>
            <p:cNvSpPr/>
            <p:nvPr/>
          </p:nvSpPr>
          <p:spPr>
            <a:xfrm>
              <a:off x="6917640" y="3241659"/>
              <a:ext cx="1845360" cy="786474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robotics</a:t>
              </a:r>
              <a:endParaRPr sz="1300" dirty="0"/>
            </a:p>
          </p:txBody>
        </p:sp>
        <p:sp>
          <p:nvSpPr>
            <p:cNvPr id="28" name="CustomShape 4"/>
            <p:cNvSpPr/>
            <p:nvPr/>
          </p:nvSpPr>
          <p:spPr>
            <a:xfrm>
              <a:off x="6917639" y="2619961"/>
              <a:ext cx="1845360" cy="65086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  <a:ea typeface="Arial"/>
                </a:rPr>
                <a:t>distributed and cloud computing</a:t>
              </a:r>
              <a:endParaRPr sz="1300" dirty="0"/>
            </a:p>
          </p:txBody>
        </p:sp>
        <p:sp>
          <p:nvSpPr>
            <p:cNvPr id="29" name="CustomShape 4"/>
            <p:cNvSpPr/>
            <p:nvPr/>
          </p:nvSpPr>
          <p:spPr>
            <a:xfrm>
              <a:off x="6934200" y="3662385"/>
              <a:ext cx="1845360" cy="786473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computers</a:t>
              </a:r>
              <a:endParaRPr sz="13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86524" y="30505"/>
            <a:ext cx="3429000" cy="3429000"/>
            <a:chOff x="-419582" y="313267"/>
            <a:chExt cx="3429000" cy="3429000"/>
          </a:xfrm>
        </p:grpSpPr>
        <p:sp>
          <p:nvSpPr>
            <p:cNvPr id="32" name="Oval 31"/>
            <p:cNvSpPr/>
            <p:nvPr/>
          </p:nvSpPr>
          <p:spPr>
            <a:xfrm>
              <a:off x="-419582" y="313267"/>
              <a:ext cx="3429000" cy="3429000"/>
            </a:xfrm>
            <a:prstGeom prst="ellipse">
              <a:avLst/>
            </a:prstGeom>
            <a:solidFill>
              <a:schemeClr val="accent6">
                <a:lumMod val="75000"/>
                <a:alpha val="5607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stomShape 3"/>
            <p:cNvSpPr/>
            <p:nvPr/>
          </p:nvSpPr>
          <p:spPr>
            <a:xfrm>
              <a:off x="492233" y="1420927"/>
              <a:ext cx="2029384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/>
                  <a:ea typeface="Arial"/>
                </a:rPr>
                <a:t>Art &amp; Design</a:t>
              </a:r>
              <a:endParaRPr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87274" y="1771843"/>
            <a:ext cx="1845361" cy="1600201"/>
            <a:chOff x="6917639" y="2261089"/>
            <a:chExt cx="1845361" cy="1767044"/>
          </a:xfrm>
        </p:grpSpPr>
        <p:sp>
          <p:nvSpPr>
            <p:cNvPr id="35" name="CustomShape 4"/>
            <p:cNvSpPr/>
            <p:nvPr/>
          </p:nvSpPr>
          <p:spPr>
            <a:xfrm>
              <a:off x="6917639" y="2261089"/>
              <a:ext cx="1845360" cy="39323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graphics</a:t>
              </a:r>
              <a:endParaRPr dirty="0"/>
            </a:p>
          </p:txBody>
        </p:sp>
        <p:sp>
          <p:nvSpPr>
            <p:cNvPr id="36" name="CustomShape 4"/>
            <p:cNvSpPr/>
            <p:nvPr/>
          </p:nvSpPr>
          <p:spPr>
            <a:xfrm>
              <a:off x="6917640" y="3241659"/>
              <a:ext cx="1845360" cy="786474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e-books</a:t>
              </a:r>
              <a:endParaRPr dirty="0"/>
            </a:p>
          </p:txBody>
        </p:sp>
        <p:sp>
          <p:nvSpPr>
            <p:cNvPr id="37" name="CustomShape 4"/>
            <p:cNvSpPr/>
            <p:nvPr/>
          </p:nvSpPr>
          <p:spPr>
            <a:xfrm>
              <a:off x="6917639" y="2619961"/>
              <a:ext cx="1845360" cy="65086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(graphical) user interfaces</a:t>
              </a:r>
              <a:endParaRPr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34668" y="1611330"/>
            <a:ext cx="4267200" cy="533400"/>
            <a:chOff x="4571820" y="-91440"/>
            <a:chExt cx="4267200" cy="533400"/>
          </a:xfrm>
          <a:solidFill>
            <a:schemeClr val="accent6"/>
          </a:solidFill>
        </p:grpSpPr>
        <p:sp>
          <p:nvSpPr>
            <p:cNvPr id="15" name="Oval 14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Biology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34758" y="2142283"/>
            <a:ext cx="4267200" cy="533400"/>
            <a:chOff x="4876800" y="2190750"/>
            <a:chExt cx="4267200" cy="533400"/>
          </a:xfrm>
        </p:grpSpPr>
        <p:sp>
          <p:nvSpPr>
            <p:cNvPr id="44" name="Oval 43"/>
            <p:cNvSpPr/>
            <p:nvPr/>
          </p:nvSpPr>
          <p:spPr>
            <a:xfrm>
              <a:off x="4876800" y="2190750"/>
              <a:ext cx="4267200" cy="533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24500" y="2260814"/>
              <a:ext cx="297162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Economics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134668" y="2692006"/>
            <a:ext cx="4267200" cy="533400"/>
            <a:chOff x="4571820" y="-91440"/>
            <a:chExt cx="4267200" cy="533400"/>
          </a:xfrm>
          <a:solidFill>
            <a:srgbClr val="8595AD"/>
          </a:solidFill>
        </p:grpSpPr>
        <p:sp>
          <p:nvSpPr>
            <p:cNvPr id="47" name="Oval 46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Finance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134668" y="3225406"/>
            <a:ext cx="4267200" cy="533400"/>
            <a:chOff x="4571820" y="-91440"/>
            <a:chExt cx="4267200" cy="533400"/>
          </a:xfrm>
          <a:solidFill>
            <a:schemeClr val="accent4">
              <a:lumMod val="75000"/>
            </a:schemeClr>
          </a:solidFill>
        </p:grpSpPr>
        <p:sp>
          <p:nvSpPr>
            <p:cNvPr id="50" name="Oval 49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7201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Digital Humanities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34758" y="3758806"/>
            <a:ext cx="4267200" cy="533400"/>
            <a:chOff x="4571820" y="-91440"/>
            <a:chExt cx="4267200" cy="533400"/>
          </a:xfrm>
          <a:solidFill>
            <a:schemeClr val="accent3">
              <a:lumMod val="75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Digital Storytelling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7338350" y="4399861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62520" y="4398597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775785" y="4399578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1.87596E-6 L -0.1125 1.87596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31 L -0.17118 -0.0003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5 -3.22212E-6 L 0.09583 -3.22212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18 -0.00031 L 0.15382 -0.0003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3 -3.22212E-6 L -0.00417 -3.22212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82 -0.00031 L -0.00452 -0.00031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3.22212E-6 L -0.00417 0.09762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4.95521E-6 L -0.00452 0.16898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9762 L -0.00417 0.00865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16805 L -0.00452 -0.00958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865 L -0.11372 0.00865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-0.00958 L -0.17483 -0.00958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5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 (1/2)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4294967295"/>
          </p:nvPr>
        </p:nvSpPr>
        <p:spPr>
          <a:xfrm>
            <a:off x="456840" y="1214263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CS15 is a start to understanding computer science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for your own intellectual interest</a:t>
            </a:r>
            <a:b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r>
              <a:rPr lang="en-US" sz="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for its enrichment of other fields  </a:t>
            </a:r>
            <a:b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endParaRPr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for its combination of scientific, engineering, art and design concepts and practices, and as a “mode of thought” – “computational thinking”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>
            <a:spLocks noGrp="1"/>
          </p:cNvSpPr>
          <p:nvPr>
            <p:ph type="title"/>
          </p:nvPr>
        </p:nvSpPr>
        <p:spPr>
          <a:xfrm>
            <a:off x="434340" y="331851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0"/>
              <a:buFont typeface="Arial"/>
              <a:buNone/>
            </a:pP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Should </a:t>
            </a:r>
            <a:r>
              <a:rPr lang="en-US" sz="2624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Study Computer</a:t>
            </a:r>
            <a:b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Science?</a:t>
            </a:r>
            <a:br>
              <a:rPr lang="en-US" sz="2624"/>
            </a:br>
            <a:endParaRPr sz="2624"/>
          </a:p>
        </p:txBody>
      </p:sp>
      <p:sp>
        <p:nvSpPr>
          <p:cNvPr id="294" name="Google Shape;294;p19"/>
          <p:cNvSpPr txBox="1">
            <a:spLocks noGrp="1"/>
          </p:cNvSpPr>
          <p:nvPr>
            <p:ph type="body" idx="1"/>
          </p:nvPr>
        </p:nvSpPr>
        <p:spPr>
          <a:xfrm>
            <a:off x="468086" y="1094343"/>
            <a:ext cx="8504464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/>
              <a:t>For fun and intellectual excitement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/>
              <a:t>Really exciting era is just beginning</a:t>
            </a:r>
            <a:endParaRPr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 dirty="0"/>
              <a:t>CS still a young discipline, computers just starting to act intelligently</a:t>
            </a:r>
            <a:endParaRPr sz="1800"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/>
              <a:t>Fundamental “mode of thought”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/>
              <a:t>Increasingly important component of all other fields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/>
              <a:t>Plenty of enthralling and impactful jobs in established companies, start-ups, research labs, and academia</a:t>
            </a:r>
            <a:endParaRPr dirty="0"/>
          </a:p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514350" lvl="1" indent="-44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171450" lvl="0" indent="-19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grpSp>
        <p:nvGrpSpPr>
          <p:cNvPr id="295" name="Google Shape;295;p19"/>
          <p:cNvGrpSpPr/>
          <p:nvPr/>
        </p:nvGrpSpPr>
        <p:grpSpPr>
          <a:xfrm>
            <a:off x="978535" y="3602831"/>
            <a:ext cx="7279640" cy="1383030"/>
            <a:chOff x="640506" y="3730380"/>
            <a:chExt cx="7680534" cy="1390260"/>
          </a:xfrm>
        </p:grpSpPr>
        <p:grpSp>
          <p:nvGrpSpPr>
            <p:cNvPr id="296" name="Google Shape;296;p19"/>
            <p:cNvGrpSpPr/>
            <p:nvPr/>
          </p:nvGrpSpPr>
          <p:grpSpPr>
            <a:xfrm>
              <a:off x="640506" y="3730380"/>
              <a:ext cx="7491780" cy="1390260"/>
              <a:chOff x="351900" y="3616080"/>
              <a:chExt cx="7491780" cy="1390260"/>
            </a:xfrm>
          </p:grpSpPr>
          <p:pic>
            <p:nvPicPr>
              <p:cNvPr id="297" name="Google Shape;297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79520" y="3703320"/>
                <a:ext cx="1416960" cy="84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06640" y="3616080"/>
                <a:ext cx="578880" cy="699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88400" y="3668280"/>
                <a:ext cx="1942560" cy="647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1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574960" y="3749400"/>
                <a:ext cx="2268720" cy="531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51900" y="4274820"/>
                <a:ext cx="1299960" cy="7315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759800" y="4408560"/>
                <a:ext cx="1234080" cy="464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1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176760" y="4285080"/>
                <a:ext cx="1127520" cy="7034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1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406280" y="4376520"/>
                <a:ext cx="1346040" cy="561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19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805660" y="4281120"/>
                <a:ext cx="1460880" cy="684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6" name="Google Shape;306;p19" descr="http://extension.usu.edu/innovate/images/uploads/dropbox-logo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562460" y="4331581"/>
              <a:ext cx="758580" cy="7585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72685" y="3793881"/>
            <a:ext cx="953967" cy="46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628470" y="1445642"/>
            <a:ext cx="78867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dirty="0"/>
              <a:t>IT, or information technology, including CS, is key to the “knowledge economy”</a:t>
            </a:r>
            <a:endParaRPr dirty="0"/>
          </a:p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dirty="0"/>
              <a:t>Omnipresent in a breadth of various applications and fields</a:t>
            </a:r>
            <a:endParaRPr dirty="0"/>
          </a:p>
        </p:txBody>
      </p:sp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A6258F76-1607-3749-A4ED-9CE6B304D13E}"/>
              </a:ext>
            </a:extLst>
          </p:cNvPr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 (2/2)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Stunning Special Effects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565157" y="4323613"/>
            <a:ext cx="1839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Pixar’s “Toy Story 4”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5809148" y="4323571"/>
            <a:ext cx="2037424" cy="30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Disney’s ”The Lion King”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19" y="1349599"/>
            <a:ext cx="4000376" cy="29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8" y="1638399"/>
            <a:ext cx="4015192" cy="2258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onKing3.mp4">
            <a:hlinkClick r:id="" action="ppaction://media"/>
            <a:extLst>
              <a:ext uri="{FF2B5EF4-FFF2-40B4-BE49-F238E27FC236}">
                <a16:creationId xmlns:a16="http://schemas.microsoft.com/office/drawing/2014/main" id="{3D999D25-77A9-244C-B7FA-BEBC90BB6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0" y="0"/>
            <a:ext cx="9144000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 descr="https://c.o0bg.com/rf/image_960w/Boston/2011-2020/2015/05/28/BostonGlobe.com/Metro/Images/brownvirtualreality_018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969" y="2802820"/>
            <a:ext cx="3000054" cy="199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 descr="https://c.o0bg.com/rf/image_960w/Boston/2011-2020/2015/05/28/BostonGlobe.com/Metro/Images/brownvirtualreality_011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1689" y="746902"/>
            <a:ext cx="2986334" cy="1984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365580" y="-25052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Immersive Virtual Reality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4294967295"/>
          </p:nvPr>
        </p:nvSpPr>
        <p:spPr>
          <a:xfrm>
            <a:off x="365580" y="2514600"/>
            <a:ext cx="420624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-520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None/>
            </a:pPr>
            <a:endParaRPr sz="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Char char="●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 state-of-the-art “Cave,” the YURT (YURT Ultimate Reality Theater), at 180 George Street 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much higher quality (e.g., 100Mpixels) and much more comfortable than Oculus Rift, VALVE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Vive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and other VR headsets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but way more expensive!</a:t>
            </a:r>
            <a:endParaRPr dirty="0"/>
          </a:p>
        </p:txBody>
      </p:sp>
      <p:sp>
        <p:nvSpPr>
          <p:cNvPr id="129" name="Google Shape;129;p5"/>
          <p:cNvSpPr txBox="1"/>
          <p:nvPr/>
        </p:nvSpPr>
        <p:spPr>
          <a:xfrm>
            <a:off x="365580" y="828592"/>
            <a:ext cx="4206240" cy="190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can create fully immersive 3D environments via head-tracked stereo glasses, enabling realistic “field geology” on Mars!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-520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Font typeface="Arial"/>
              <a:buNone/>
            </a:pPr>
            <a:endParaRPr sz="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 descr="Amsterdam-overlaying-reality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427" y="682602"/>
            <a:ext cx="2521264" cy="189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5532" y="434948"/>
            <a:ext cx="1440895" cy="24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392" y="2822049"/>
            <a:ext cx="3214919" cy="1920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457380" y="208301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Reality 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266701" y="1138238"/>
            <a:ext cx="4053380" cy="370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virtual elements “on top of” the real world, blending a digital reality with an existing one!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55600">
              <a:lnSpc>
                <a:spcPct val="115000"/>
              </a:lnSpc>
              <a:buClr>
                <a:schemeClr val="dk1"/>
              </a:buClr>
              <a:buSzPts val="234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Smartphone apps, e.g., Pokémon Go</a:t>
            </a:r>
            <a:endParaRPr lang="en-US" dirty="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HoloLens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glasses with built-in head tracker that create a mixed reality 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in development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91" marR="0" lvl="1" indent="-20700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1908" y="1481735"/>
            <a:ext cx="4032360" cy="201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320143" y="166424"/>
            <a:ext cx="78867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The Internet and Social Networks</a:t>
            </a:r>
            <a:endParaRPr dirty="0"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182908" y="1004162"/>
            <a:ext cx="4629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191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dirty="0"/>
              <a:t>Facebook, Inc. </a:t>
            </a:r>
            <a:r>
              <a:rPr lang="mr-IN" dirty="0"/>
              <a:t>–</a:t>
            </a:r>
            <a:r>
              <a:rPr lang="en-US" dirty="0"/>
              <a:t>  July 2019</a:t>
            </a:r>
            <a:endParaRPr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dirty="0"/>
              <a:t>2.7 billion active users worldwide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dirty="0"/>
              <a:t>83 million fake profiles</a:t>
            </a:r>
            <a:endParaRPr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/>
              <a:t>510,000 comments are posted, 293,000 statuses are updated, and 136,000 photos are uploaded every minute</a:t>
            </a: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dirty="0"/>
              <a:t>300 million photo uploads per day</a:t>
            </a:r>
            <a:endParaRPr dirty="0"/>
          </a:p>
          <a:p>
            <a:pPr marL="514350" lvl="1" indent="-44450" algn="l" rtl="0">
              <a:lnSpc>
                <a:spcPct val="7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" descr="http://graphics8.nytimes.com/images/2012/09/26/business/JP-TESLA-1/JP-TESLA-1-tmagArtic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192" y="3206316"/>
            <a:ext cx="3415042" cy="18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0" y="-6149"/>
            <a:ext cx="9144000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Opportunities/Threats of the Digital Age (1/4)</a:t>
            </a:r>
            <a:endParaRPr sz="3200" dirty="0"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65314" y="877078"/>
            <a:ext cx="9078686" cy="27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Machines continue to replace human labor and decision-making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-US" sz="1600" dirty="0"/>
              <a:t>machines have increased human productivity while reducing demand for routine, repetitive jobs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-US" sz="1600" dirty="0"/>
              <a:t>as middle-skilled, task-intensive jobs disappear, income gap (“income inequality”) widens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-US" sz="1600" dirty="0"/>
              <a:t>but new jobs are being created, old jobs “upskilled” to be more interesting</a:t>
            </a:r>
            <a:endParaRPr sz="1600" dirty="0"/>
          </a:p>
          <a:p>
            <a:pPr marL="12573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1100" dirty="0"/>
              <a:t>impacting not just blue collar jobs such as factory work or driving, x-ray reading, tax advising, news reporting…</a:t>
            </a:r>
            <a:endParaRPr dirty="0"/>
          </a:p>
          <a:p>
            <a:pPr marL="571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5"/>
              <a:buFont typeface="Arial"/>
              <a:buChar char="•"/>
            </a:pPr>
            <a:r>
              <a:rPr lang="en-US" sz="2500" b="1" dirty="0"/>
              <a:t>Education is key to economic survival</a:t>
            </a:r>
            <a:endParaRPr sz="2500" b="1" dirty="0"/>
          </a:p>
          <a:p>
            <a:pPr marL="12001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800100" lvl="1" indent="-215900" algn="l" rtl="0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5585552" y="3357032"/>
            <a:ext cx="3382178" cy="14772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there be a ”robot tax”?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there be a “guaranteed minimum income,” also called Universal Basic Income?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“What is the future of work?”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1271</Words>
  <Application>Microsoft Macintosh PowerPoint</Application>
  <PresentationFormat>Custom</PresentationFormat>
  <Paragraphs>163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Internet and Social Networks</vt:lpstr>
      <vt:lpstr>Opportunities/Threats of the Digital Age (1/4)</vt:lpstr>
      <vt:lpstr>PowerPoint Presentation</vt:lpstr>
      <vt:lpstr>Privacy and Security</vt:lpstr>
      <vt:lpstr>Opportunities/Threats of the Digital Age (3/4)</vt:lpstr>
      <vt:lpstr>Opportunities/Threats of the Digital Age (4/4)</vt:lpstr>
      <vt:lpstr>PowerPoint Presentation</vt:lpstr>
      <vt:lpstr>PowerPoint Presentation</vt:lpstr>
      <vt:lpstr>PowerPoint Presentation</vt:lpstr>
      <vt:lpstr>PowerPoint Presentation</vt:lpstr>
      <vt:lpstr>Other Areas of Research at Brown</vt:lpstr>
      <vt:lpstr>PowerPoint Presentation</vt:lpstr>
      <vt:lpstr>Why Should You Study Computer Science?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Wang</dc:creator>
  <cp:lastModifiedBy>Angel Rodriguez</cp:lastModifiedBy>
  <cp:revision>45</cp:revision>
  <dcterms:created xsi:type="dcterms:W3CDTF">2015-09-03T18:53:01Z</dcterms:created>
  <dcterms:modified xsi:type="dcterms:W3CDTF">2019-09-05T17:36:48Z</dcterms:modified>
</cp:coreProperties>
</file>